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89" r:id="rId4"/>
    <p:sldId id="259" r:id="rId5"/>
    <p:sldId id="260" r:id="rId6"/>
    <p:sldId id="269" r:id="rId7"/>
    <p:sldId id="270" r:id="rId8"/>
    <p:sldId id="272" r:id="rId9"/>
    <p:sldId id="292" r:id="rId10"/>
    <p:sldId id="300" r:id="rId11"/>
    <p:sldId id="293" r:id="rId12"/>
    <p:sldId id="295" r:id="rId13"/>
    <p:sldId id="296" r:id="rId14"/>
    <p:sldId id="297" r:id="rId15"/>
    <p:sldId id="298" r:id="rId16"/>
    <p:sldId id="299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65EC2FB-A8A3-4CF8-8F5E-3A4F0ACC329B}">
          <p14:sldIdLst>
            <p14:sldId id="256"/>
            <p14:sldId id="257"/>
            <p14:sldId id="289"/>
            <p14:sldId id="259"/>
            <p14:sldId id="260"/>
            <p14:sldId id="269"/>
            <p14:sldId id="270"/>
            <p14:sldId id="272"/>
            <p14:sldId id="292"/>
            <p14:sldId id="300"/>
            <p14:sldId id="293"/>
            <p14:sldId id="295"/>
            <p14:sldId id="296"/>
            <p14:sldId id="297"/>
            <p14:sldId id="298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FF00"/>
    <a:srgbClr val="3208A8"/>
    <a:srgbClr val="F30D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8" autoAdjust="0"/>
    <p:restoredTop sz="93295" autoAdjust="0"/>
  </p:normalViewPr>
  <p:slideViewPr>
    <p:cSldViewPr>
      <p:cViewPr varScale="1">
        <p:scale>
          <a:sx n="86" d="100"/>
          <a:sy n="86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121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51E-2"/>
                  <c:y val="-2.533248891703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735239,1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57894736842108E-2"/>
                  <c:y val="-3.29322355921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9766081871351E-2"/>
                  <c:y val="-7.5997466751108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760620.7</c:v>
                </c:pt>
                <c:pt idx="1">
                  <c:v>871952.2</c:v>
                </c:pt>
                <c:pt idx="2">
                  <c:v>947119.8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61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45614035087724E-2"/>
                  <c:y val="-4.8131728942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93567251462027E-2"/>
                  <c:y val="-1.773274224192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547703.69999999995</c:v>
                </c:pt>
                <c:pt idx="1">
                  <c:v>393018.8</c:v>
                </c:pt>
                <c:pt idx="2">
                  <c:v>423988.9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656896"/>
        <c:axId val="170658432"/>
        <c:axId val="0"/>
      </c:bar3DChart>
      <c:catAx>
        <c:axId val="17065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0658432"/>
        <c:crosses val="autoZero"/>
        <c:auto val="1"/>
        <c:lblAlgn val="ctr"/>
        <c:lblOffset val="100"/>
        <c:noMultiLvlLbl val="0"/>
      </c:catAx>
      <c:valAx>
        <c:axId val="17065843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70656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7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57888024050349E-2"/>
          <c:y val="2.9354123140651635E-2"/>
          <c:w val="0.51114776833202036"/>
          <c:h val="0.906734155234773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Лист3!$B$2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9222286955193523E-2"/>
                  <c:y val="5.3371132983002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Лист3!$C$1:$E$1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Лист3!$C$2:$E$2</c:f>
              <c:numCache>
                <c:formatCode>0.00</c:formatCode>
                <c:ptCount val="3"/>
                <c:pt idx="0">
                  <c:v>0.8</c:v>
                </c:pt>
                <c:pt idx="1">
                  <c:v>0.02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Лист3!$B$3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Лист3!$C$1:$E$1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Лист3!$C$3:$E$3</c:f>
              <c:numCache>
                <c:formatCode>0.00</c:formatCode>
                <c:ptCount val="3"/>
                <c:pt idx="0">
                  <c:v>1.2</c:v>
                </c:pt>
                <c:pt idx="1">
                  <c:v>1.3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Лист3!$B$4</c:f>
              <c:strCache>
                <c:ptCount val="1"/>
                <c:pt idx="0">
                  <c:v>культура и искусство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Лист3!$C$1:$E$1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Лист3!$C$4:$E$4</c:f>
              <c:numCache>
                <c:formatCode>0.00</c:formatCode>
                <c:ptCount val="3"/>
                <c:pt idx="0">
                  <c:v>3.2</c:v>
                </c:pt>
                <c:pt idx="1">
                  <c:v>3.9</c:v>
                </c:pt>
                <c:pt idx="2">
                  <c:v>4.5999999999999996</c:v>
                </c:pt>
              </c:numCache>
            </c:numRef>
          </c:val>
        </c:ser>
        <c:ser>
          <c:idx val="3"/>
          <c:order val="3"/>
          <c:tx>
            <c:strRef>
              <c:f>Лист3!$B$5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Лист3!$C$1:$E$1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Лист3!$C$5:$E$5</c:f>
              <c:numCache>
                <c:formatCode>0.00</c:formatCode>
                <c:ptCount val="3"/>
                <c:pt idx="0">
                  <c:v>8.1</c:v>
                </c:pt>
                <c:pt idx="1">
                  <c:v>8.1</c:v>
                </c:pt>
                <c:pt idx="2">
                  <c:v>8.5</c:v>
                </c:pt>
              </c:numCache>
            </c:numRef>
          </c:val>
        </c:ser>
        <c:ser>
          <c:idx val="4"/>
          <c:order val="4"/>
          <c:tx>
            <c:strRef>
              <c:f>Лист3!$B$6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Лист3!$C$1:$E$1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Лист3!$C$6:$E$6</c:f>
              <c:numCache>
                <c:formatCode>0.00</c:formatCode>
                <c:ptCount val="3"/>
                <c:pt idx="0">
                  <c:v>20.399999999999999</c:v>
                </c:pt>
                <c:pt idx="1">
                  <c:v>23.3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621568"/>
        <c:axId val="170647936"/>
      </c:barChart>
      <c:catAx>
        <c:axId val="170621568"/>
        <c:scaling>
          <c:orientation val="minMax"/>
        </c:scaling>
        <c:delete val="0"/>
        <c:axPos val="b"/>
        <c:majorTickMark val="out"/>
        <c:minorTickMark val="none"/>
        <c:tickLblPos val="nextTo"/>
        <c:crossAx val="170647936"/>
        <c:crosses val="autoZero"/>
        <c:auto val="1"/>
        <c:lblAlgn val="ctr"/>
        <c:lblOffset val="100"/>
        <c:noMultiLvlLbl val="0"/>
      </c:catAx>
      <c:valAx>
        <c:axId val="17064793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7062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2536750179072"/>
          <c:y val="3.9121670844253581E-2"/>
          <c:w val="0.23104417981588016"/>
          <c:h val="0.9480892188840516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Лист2!$B$16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Лист2!$C$15:$E$15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Лист2!$C$16:$E$16</c:f>
              <c:numCache>
                <c:formatCode>General</c:formatCode>
                <c:ptCount val="3"/>
                <c:pt idx="0">
                  <c:v>50000</c:v>
                </c:pt>
                <c:pt idx="1">
                  <c:v>60000</c:v>
                </c:pt>
                <c:pt idx="2">
                  <c:v>70000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50592"/>
        <c:axId val="171552128"/>
      </c:barChart>
      <c:catAx>
        <c:axId val="171550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71552128"/>
        <c:crosses val="autoZero"/>
        <c:auto val="1"/>
        <c:lblAlgn val="ctr"/>
        <c:lblOffset val="100"/>
        <c:noMultiLvlLbl val="0"/>
      </c:catAx>
      <c:valAx>
        <c:axId val="1715521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15505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Лист2!$B$19</c:f>
              <c:strCache>
                <c:ptCount val="1"/>
                <c:pt idx="0">
                  <c:v>Расходы на содержание, тыс. рублей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Лист2!$C$18:$E$18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Лист2!$C$19:$E$19</c:f>
              <c:numCache>
                <c:formatCode>General</c:formatCode>
                <c:ptCount val="3"/>
                <c:pt idx="0">
                  <c:v>15000</c:v>
                </c:pt>
                <c:pt idx="1">
                  <c:v>17000</c:v>
                </c:pt>
                <c:pt idx="2">
                  <c:v>20000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1572608"/>
        <c:axId val="172819584"/>
      </c:barChart>
      <c:catAx>
        <c:axId val="17157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72819584"/>
        <c:crosses val="autoZero"/>
        <c:auto val="1"/>
        <c:lblAlgn val="ctr"/>
        <c:lblOffset val="100"/>
        <c:noMultiLvlLbl val="0"/>
      </c:catAx>
      <c:valAx>
        <c:axId val="1728195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157260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1740111433446"/>
          <c:y val="3.8511706440308144E-2"/>
          <c:w val="0.69075931298061444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2397660818713503E-2"/>
                  <c:y val="-4.04947472107434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400777,1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409356725146202E-2"/>
                  <c:y val="-1.8689883328035423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152912,1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496859.9</c:v>
                </c:pt>
                <c:pt idx="1">
                  <c:v>263760.8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479532163742704E-3"/>
                  <c:y val="-5.2954669429433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929824561403518E-2"/>
                  <c:y val="-5.918463053877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583225.69999999995</c:v>
                </c:pt>
                <c:pt idx="1">
                  <c:v>288726.5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409356725146202E-2"/>
                  <c:y val="-2.491984443738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561403508771953E-2"/>
                  <c:y val="-3.737976665607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665810.5</c:v>
                </c:pt>
                <c:pt idx="1">
                  <c:v>281309.3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653184"/>
        <c:axId val="172876160"/>
        <c:axId val="0"/>
      </c:bar3DChart>
      <c:catAx>
        <c:axId val="17265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2876160"/>
        <c:crosses val="autoZero"/>
        <c:auto val="1"/>
        <c:lblAlgn val="ctr"/>
        <c:lblOffset val="100"/>
        <c:noMultiLvlLbl val="0"/>
      </c:catAx>
      <c:valAx>
        <c:axId val="1728761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72653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86702813464109"/>
          <c:y val="0.37310771063155135"/>
          <c:w val="9.7345973200718319E-2"/>
          <c:h val="0.244845565641224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581871345029239E-2"/>
          <c:y val="0.17474119314302694"/>
          <c:w val="0.77704678362573121"/>
          <c:h val="0.748728778544760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046783625730994E-2"/>
                  <c:y val="7.295686530289030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Налоговые и неналоговые доходы
947 </a:t>
                    </a:r>
                    <a:r>
                      <a:rPr lang="ru-RU" dirty="0" smtClean="0"/>
                      <a:t>119,8</a:t>
                    </a:r>
                  </a:p>
                  <a:p>
                    <a:r>
                      <a:rPr lang="ru-RU" dirty="0" smtClean="0"/>
                      <a:t>68,8%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1549707602339181"/>
                  <c:y val="0.151525797167541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Безвозмездные поступления от нерезидентов
5 </a:t>
                    </a:r>
                    <a:r>
                      <a:rPr lang="ru-RU" dirty="0" smtClean="0"/>
                      <a:t>257,8</a:t>
                    </a:r>
                  </a:p>
                  <a:p>
                    <a:r>
                      <a:rPr lang="ru-RU" dirty="0" smtClean="0"/>
                      <a:t>0,4%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4.0935672514619881E-2"/>
                  <c:y val="2.806033280880396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Дотации
13 </a:t>
                    </a:r>
                    <a:r>
                      <a:rPr lang="ru-RU" dirty="0" smtClean="0"/>
                      <a:t>370,5</a:t>
                    </a:r>
                  </a:p>
                  <a:p>
                    <a:r>
                      <a:rPr lang="ru-RU" dirty="0" smtClean="0"/>
                      <a:t>1,0%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9005847953216373E-2"/>
                  <c:y val="-0.1683619968528237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Субсидии
100 </a:t>
                    </a:r>
                    <a:r>
                      <a:rPr lang="ru-RU" dirty="0" smtClean="0"/>
                      <a:t>421,3</a:t>
                    </a:r>
                  </a:p>
                  <a:p>
                    <a:r>
                      <a:rPr lang="ru-RU" dirty="0" smtClean="0"/>
                      <a:t>7,3%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2.4853801169590642E-2"/>
                  <c:y val="-1.96422329661627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
275 </a:t>
                    </a:r>
                    <a:r>
                      <a:rPr lang="ru-RU" dirty="0" smtClean="0"/>
                      <a:t>298,3</a:t>
                    </a:r>
                  </a:p>
                  <a:p>
                    <a:r>
                      <a:rPr lang="ru-RU" dirty="0" smtClean="0"/>
                      <a:t>20,0%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7.3099415204678359E-3"/>
                  <c:y val="5.612066561760792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0.195906432748538"/>
                  <c:y val="2.244826624704316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безвозмездные поступления
34 </a:t>
                    </a:r>
                    <a:r>
                      <a:rPr lang="ru-RU" dirty="0" smtClean="0"/>
                      <a:t>350,0</a:t>
                    </a:r>
                  </a:p>
                  <a:p>
                    <a:r>
                      <a:rPr lang="ru-RU" dirty="0" smtClean="0"/>
                      <a:t>2,5%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Налоговые и неналоговые доходы</c:v>
                </c:pt>
                <c:pt idx="1">
                  <c:v>Безвозмездные поступления от нерезидентов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947119.8</c:v>
                </c:pt>
                <c:pt idx="1">
                  <c:v>5257.8</c:v>
                </c:pt>
                <c:pt idx="2">
                  <c:v>13370.5</c:v>
                </c:pt>
                <c:pt idx="3">
                  <c:v>100421.3</c:v>
                </c:pt>
                <c:pt idx="4">
                  <c:v>275298.3</c:v>
                </c:pt>
                <c:pt idx="5">
                  <c:v>125.9</c:v>
                </c:pt>
                <c:pt idx="6">
                  <c:v>34350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11545026603911"/>
          <c:y val="0.18877135954742896"/>
          <c:w val="0.82845912638615571"/>
          <c:h val="0.7964313443197268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04850616185612E-3"/>
                  <c:y val="7.576289858377059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16249225750314111"/>
                  <c:y val="0.1230326995116466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1.1312287052316534E-2"/>
                  <c:y val="0.1623542980288130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2.2113128210176171E-2"/>
                  <c:y val="-6.238808833788938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4.7921180221182358E-2"/>
                  <c:y val="-0.1800062013140104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0"/>
                  <c:y val="-0.1363211989435496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4.9707602339181325E-2"/>
                  <c:y val="-3.086636608968437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-3.5381005136281875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5.7494133346458046E-2"/>
                  <c:y val="-2.17559911417141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доходы физических лиц</c:v>
                </c:pt>
                <c:pt idx="1">
                  <c:v>Налог, взимаемый по упрощенной системе налогообложения</c:v>
                </c:pt>
                <c:pt idx="2">
                  <c:v>Единый налог на вменённый доход</c:v>
                </c:pt>
                <c:pt idx="3">
                  <c:v>Налог, взимаемый по патентной системе налогообложения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  <c:pt idx="6">
                  <c:v>Доходы в виде аренды за земельные участки</c:v>
                </c:pt>
                <c:pt idx="7">
                  <c:v>Плата за негативное воздействие на окружающую среду</c:v>
                </c:pt>
                <c:pt idx="8">
                  <c:v>Прочие неналоговые доходы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566019.5</c:v>
                </c:pt>
                <c:pt idx="1">
                  <c:v>22875.7</c:v>
                </c:pt>
                <c:pt idx="2">
                  <c:v>15347.8</c:v>
                </c:pt>
                <c:pt idx="3">
                  <c:v>663.5</c:v>
                </c:pt>
                <c:pt idx="4">
                  <c:v>50302.2</c:v>
                </c:pt>
                <c:pt idx="5">
                  <c:v>10601.8</c:v>
                </c:pt>
                <c:pt idx="6">
                  <c:v>172882.2</c:v>
                </c:pt>
                <c:pt idx="7">
                  <c:v>69383</c:v>
                </c:pt>
                <c:pt idx="8">
                  <c:v>39044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099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счёт собственных средств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47E-2"/>
                  <c:y val="-2.53324889170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57894736842108E-2"/>
                  <c:y val="-3.293223559214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97660818713503E-2"/>
                  <c:y val="-7.5997466751108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813465.9</c:v>
                </c:pt>
                <c:pt idx="1">
                  <c:v>867584</c:v>
                </c:pt>
                <c:pt idx="2">
                  <c:v>1060172.8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счёт субсидий и субвенций областного бюджета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596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45614035087717E-2"/>
                  <c:y val="-4.813172894236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9356725146202E-2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462967.2</c:v>
                </c:pt>
                <c:pt idx="1">
                  <c:v>362345.1</c:v>
                </c:pt>
                <c:pt idx="2">
                  <c:v>386197.7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0833792"/>
        <c:axId val="190835328"/>
        <c:axId val="0"/>
      </c:bar3DChart>
      <c:catAx>
        <c:axId val="19083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0835328"/>
        <c:crosses val="autoZero"/>
        <c:auto val="1"/>
        <c:lblAlgn val="ctr"/>
        <c:lblOffset val="100"/>
        <c:noMultiLvlLbl val="0"/>
      </c:catAx>
      <c:valAx>
        <c:axId val="190835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833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4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665891289856682"/>
          <c:y val="0.21374804508900722"/>
          <c:w val="0.77485380116959113"/>
          <c:h val="0.75306907128252532"/>
        </c:manualLayout>
      </c:layout>
      <c:pie3DChart>
        <c:varyColors val="1"/>
        <c:ser>
          <c:idx val="0"/>
          <c:order val="0"/>
          <c:explosion val="21"/>
          <c:dLbls>
            <c:dLbl>
              <c:idx val="0"/>
              <c:layout>
                <c:manualLayout>
                  <c:x val="6.2502777469170087E-2"/>
                  <c:y val="-5.901587857759394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Совет депутатов г. Кировска
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9 793,1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0435738621634633"/>
                  <c:y val="-7.4619273072222742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Администрация г.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Кировска107 857,3 </a:t>
                    </a:r>
                    <a:r>
                      <a:rPr lang="ru-RU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7%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5.1474836129318961E-2"/>
                  <c:y val="3.8305572885064053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Комитет по управлению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муниципальной</a:t>
                    </a:r>
                    <a:r>
                      <a:rPr lang="ru-RU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собственностью 34 009,8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
2%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1.0438481372440099E-2"/>
                  <c:y val="2.8641475733465514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МКУ "Управление образования"
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736 985,3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51%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7.2018039662259748E-3"/>
                  <c:y val="8.9167442933691124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МУ "Управление </a:t>
                    </a:r>
                    <a:endParaRPr lang="ru-RU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ФК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и С"
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67 970,3 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5%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4.52524950931378E-2"/>
                  <c:y val="-5.232452804389255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МУК "Управление культуры"
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186 243,7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13%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8.2123976965522344E-2"/>
                  <c:y val="-3.5325562117029731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1200" b="0" i="0" u="none" strike="noStrike" kern="1200" baseline="0" dirty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200" b="0" i="0" u="none" strike="noStrike" kern="1200" baseline="0" dirty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МКУ "УКГХ"
</a:t>
                    </a:r>
                    <a:r>
                      <a:rPr lang="ru-RU" sz="1200" b="0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293 954,7 </a:t>
                    </a:r>
                  </a:p>
                  <a:p>
                    <a:pPr algn="ctr" rtl="0">
                      <a:defRPr lang="ru-RU" sz="1200" b="0" i="0" u="none" strike="noStrike" kern="1200" baseline="0" dirty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200" b="0" i="0" u="none" strike="noStrike" kern="12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20%</a:t>
                    </a:r>
                    <a:endParaRPr lang="ru-RU" sz="1200" b="0" i="0" u="none" strike="noStrike" kern="1200" baseline="0" dirty="0">
                      <a:solidFill>
                        <a:prstClr val="black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7"/>
              <c:layout>
                <c:manualLayout>
                  <c:x val="-0.11684037421767951"/>
                  <c:y val="-1.61439327254236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МКУ «Управление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ГО и ЧС»</a:t>
                    </a:r>
                    <a:r>
                      <a:rPr lang="ru-RU" baseline="0" dirty="0" smtClean="0">
                        <a:latin typeface="Times New Roman" pitchFamily="18" charset="0"/>
                        <a:cs typeface="Times New Roman" pitchFamily="18" charset="0"/>
                      </a:rPr>
                      <a:t> 9 556,3 </a:t>
                    </a: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1%
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8"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МКУ "УКГХ"
19%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Совет депутатов г. Кировска</c:v>
                </c:pt>
                <c:pt idx="1">
                  <c:v>Администрация г. Кировска</c:v>
                </c:pt>
                <c:pt idx="2">
                  <c:v>Комитет по управлению мун.собственностью</c:v>
                </c:pt>
                <c:pt idx="3">
                  <c:v>МКУ "Управление образования"</c:v>
                </c:pt>
                <c:pt idx="4">
                  <c:v>МУ "Управление ФК и С"</c:v>
                </c:pt>
                <c:pt idx="5">
                  <c:v>МУК "Управление культуры"</c:v>
                </c:pt>
                <c:pt idx="6">
                  <c:v>МКУ "УКГХ"</c:v>
                </c:pt>
                <c:pt idx="7">
                  <c:v>МКУ "ГО и ЧС"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9793.1</c:v>
                </c:pt>
                <c:pt idx="1">
                  <c:v>107857.3</c:v>
                </c:pt>
                <c:pt idx="2">
                  <c:v>34009.800000000003</c:v>
                </c:pt>
                <c:pt idx="3">
                  <c:v>736985.3</c:v>
                </c:pt>
                <c:pt idx="4">
                  <c:v>67970.3</c:v>
                </c:pt>
                <c:pt idx="5">
                  <c:v>186243.7</c:v>
                </c:pt>
                <c:pt idx="6">
                  <c:v>293954.8</c:v>
                </c:pt>
                <c:pt idx="7">
                  <c:v>9556.2999999999993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1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sideWall>
    <c:back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>
        <c:manualLayout>
          <c:layoutTarget val="inner"/>
          <c:xMode val="edge"/>
          <c:yMode val="edge"/>
          <c:x val="0.50396323635251361"/>
          <c:y val="0.12873070300669123"/>
          <c:w val="0.49112994868847232"/>
          <c:h val="0.5316643435680568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5B9BD5"/>
            </a:solidFill>
            <a:ln w="25389">
              <a:noFill/>
            </a:ln>
            <a:effectLst/>
          </c:spPr>
          <c:invertIfNegative val="0"/>
          <c:cat>
            <c:strRef>
              <c:f>Лист1!$A$2:$A$20</c:f>
              <c:strCache>
                <c:ptCount val="19"/>
                <c:pt idx="5">
                  <c:v>                                                                                                  </c:v>
                </c:pt>
                <c:pt idx="9">
                  <c:v>                                                                                                  </c:v>
                </c:pt>
                <c:pt idx="16">
                  <c:v>                                                                                                  </c:v>
                </c:pt>
                <c:pt idx="18">
                  <c:v>                                                                                                  </c:v>
                </c:pt>
              </c:strCache>
            </c:strRef>
          </c:cat>
          <c:val>
            <c:numRef>
              <c:f>Лист1!$B$2:$B$20</c:f>
              <c:numCache>
                <c:formatCode>0.00</c:formatCode>
                <c:ptCount val="19"/>
                <c:pt idx="1">
                  <c:v>7243.7</c:v>
                </c:pt>
                <c:pt idx="3">
                  <c:v>3628.2</c:v>
                </c:pt>
                <c:pt idx="5">
                  <c:v>10006.6</c:v>
                </c:pt>
                <c:pt idx="7">
                  <c:v>37923.199999999997</c:v>
                </c:pt>
                <c:pt idx="9">
                  <c:v>1962.4</c:v>
                </c:pt>
                <c:pt idx="11">
                  <c:v>2061.6999999999998</c:v>
                </c:pt>
                <c:pt idx="13">
                  <c:v>24746.3</c:v>
                </c:pt>
                <c:pt idx="15">
                  <c:v>69505.3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ED7D31"/>
            </a:solidFill>
            <a:ln w="25389">
              <a:noFill/>
            </a:ln>
          </c:spPr>
          <c:invertIfNegative val="0"/>
          <c:cat>
            <c:strRef>
              <c:f>Лист1!$A$2:$A$20</c:f>
              <c:strCache>
                <c:ptCount val="19"/>
                <c:pt idx="5">
                  <c:v>                                                                                                  </c:v>
                </c:pt>
                <c:pt idx="9">
                  <c:v>                                                                                                  </c:v>
                </c:pt>
                <c:pt idx="16">
                  <c:v>                                                                                                  </c:v>
                </c:pt>
                <c:pt idx="18">
                  <c:v>                                                                                                  </c:v>
                </c:pt>
              </c:strCache>
            </c:strRef>
          </c:cat>
          <c:val>
            <c:numRef>
              <c:f>Лист1!$C$2:$C$20</c:f>
              <c:numCache>
                <c:formatCode>0.00</c:formatCode>
                <c:ptCount val="19"/>
                <c:pt idx="1">
                  <c:v>1265.5</c:v>
                </c:pt>
                <c:pt idx="7">
                  <c:v>4484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500"/>
        <c:shape val="cylinder"/>
        <c:axId val="191919232"/>
        <c:axId val="191920768"/>
        <c:axId val="0"/>
      </c:bar3DChart>
      <c:catAx>
        <c:axId val="19191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 rot="0" vert="horz"/>
          <a:lstStyle/>
          <a:p>
            <a:pPr algn="just">
              <a:defRPr sz="1500">
                <a:solidFill>
                  <a:srgbClr val="FF0000"/>
                </a:solidFill>
                <a:latin typeface="Antique Olive" pitchFamily="34" charset="0"/>
              </a:defRPr>
            </a:pPr>
            <a:endParaRPr lang="ru-RU"/>
          </a:p>
        </c:txPr>
        <c:crossAx val="191920768"/>
        <c:crosses val="autoZero"/>
        <c:auto val="0"/>
        <c:lblAlgn val="l"/>
        <c:lblOffset val="0"/>
        <c:noMultiLvlLbl val="0"/>
      </c:catAx>
      <c:valAx>
        <c:axId val="191920768"/>
        <c:scaling>
          <c:orientation val="minMax"/>
          <c:max val="35000"/>
          <c:min val="0"/>
        </c:scaling>
        <c:delete val="1"/>
        <c:axPos val="b"/>
        <c:majorGridlines>
          <c:spPr>
            <a:ln w="952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\ _р_." sourceLinked="1"/>
        <c:majorTickMark val="none"/>
        <c:minorTickMark val="none"/>
        <c:tickLblPos val="none"/>
        <c:crossAx val="191919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486039081860157"/>
          <c:y val="0.467603966170896"/>
          <c:w val="0.11513964608298248"/>
          <c:h val="5.5968747469736929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10"/>
      <c:depthPercent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sideWall>
    <c:back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backWall>
    <c:plotArea>
      <c:layout>
        <c:manualLayout>
          <c:layoutTarget val="inner"/>
          <c:xMode val="edge"/>
          <c:yMode val="edge"/>
          <c:x val="0.43582344453932453"/>
          <c:y val="0.25002362204724415"/>
          <c:w val="0.32923124419547606"/>
          <c:h val="0.417799941673957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spPr>
            <a:solidFill>
              <a:srgbClr val="5B9BD5"/>
            </a:solidFill>
            <a:ln w="25389">
              <a:noFill/>
            </a:ln>
          </c:spPr>
          <c:invertIfNegative val="0"/>
          <c:cat>
            <c:strRef>
              <c:f>Лист1!$A$2:$A$13</c:f>
              <c:strCache>
                <c:ptCount val="12"/>
                <c:pt idx="3">
                  <c:v>                                                                                                  </c:v>
                </c:pt>
                <c:pt idx="5">
                  <c:v>                                                                                                  </c:v>
                </c:pt>
                <c:pt idx="9">
                  <c:v>                                                                                                  </c:v>
                </c:pt>
                <c:pt idx="11">
                  <c:v>                                                                                                  </c:v>
                </c:pt>
              </c:strCache>
            </c:strRef>
          </c:cat>
          <c:val>
            <c:numRef>
              <c:f>Лист1!$B$2:$B$13</c:f>
              <c:numCache>
                <c:formatCode>#,##0.0\ _р_.</c:formatCode>
                <c:ptCount val="12"/>
                <c:pt idx="1">
                  <c:v>5625.7</c:v>
                </c:pt>
                <c:pt idx="3">
                  <c:v>4639.1000000000004</c:v>
                </c:pt>
                <c:pt idx="5">
                  <c:v>9725.7000000000007</c:v>
                </c:pt>
                <c:pt idx="7">
                  <c:v>3448.6</c:v>
                </c:pt>
                <c:pt idx="9">
                  <c:v>1996.5</c:v>
                </c:pt>
                <c:pt idx="11">
                  <c:v>32222.7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ED7D31"/>
            </a:solidFill>
            <a:ln w="25389">
              <a:noFill/>
            </a:ln>
          </c:spPr>
          <c:invertIfNegative val="0"/>
          <c:cat>
            <c:strRef>
              <c:f>Лист1!$A$2:$A$13</c:f>
              <c:strCache>
                <c:ptCount val="12"/>
                <c:pt idx="3">
                  <c:v>                                                                                                  </c:v>
                </c:pt>
                <c:pt idx="5">
                  <c:v>                                                                                                  </c:v>
                </c:pt>
                <c:pt idx="9">
                  <c:v>                                                                                                  </c:v>
                </c:pt>
                <c:pt idx="11">
                  <c:v>                                                                                                  </c:v>
                </c:pt>
              </c:strCache>
            </c:strRef>
          </c:cat>
          <c:val>
            <c:numRef>
              <c:f>Лист1!$C$2:$C$13</c:f>
              <c:numCache>
                <c:formatCode>#,##0.0\ _р_.</c:formatCode>
                <c:ptCount val="12"/>
                <c:pt idx="1">
                  <c:v>30000</c:v>
                </c:pt>
                <c:pt idx="7">
                  <c:v>9759.4</c:v>
                </c:pt>
                <c:pt idx="9">
                  <c:v>615.20000000000005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gapDepth val="500"/>
        <c:shape val="cylinder"/>
        <c:axId val="190674432"/>
        <c:axId val="191825024"/>
        <c:axId val="0"/>
      </c:bar3DChart>
      <c:catAx>
        <c:axId val="190674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 rot="0" vert="horz"/>
          <a:lstStyle/>
          <a:p>
            <a:pPr algn="just">
              <a:defRPr sz="1500">
                <a:solidFill>
                  <a:srgbClr val="FF0000"/>
                </a:solidFill>
                <a:latin typeface="Antique Olive" pitchFamily="34" charset="0"/>
              </a:defRPr>
            </a:pPr>
            <a:endParaRPr lang="ru-RU"/>
          </a:p>
        </c:txPr>
        <c:crossAx val="191825024"/>
        <c:crosses val="autoZero"/>
        <c:auto val="0"/>
        <c:lblAlgn val="l"/>
        <c:lblOffset val="0"/>
        <c:noMultiLvlLbl val="0"/>
      </c:catAx>
      <c:valAx>
        <c:axId val="191825024"/>
        <c:scaling>
          <c:orientation val="minMax"/>
          <c:max val="35000"/>
          <c:min val="0"/>
        </c:scaling>
        <c:delete val="1"/>
        <c:axPos val="b"/>
        <c:majorGridlines>
          <c:spPr>
            <a:ln w="952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\ _р_." sourceLinked="1"/>
        <c:majorTickMark val="none"/>
        <c:minorTickMark val="none"/>
        <c:tickLblPos val="high"/>
        <c:crossAx val="190674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798536646861599"/>
          <c:y val="0.43797433654126566"/>
          <c:w val="0.10070424054332681"/>
          <c:h val="6.3802274715660537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39095656038211E-2"/>
          <c:y val="2.9394882050142578E-2"/>
          <c:w val="0.89701379333920161"/>
          <c:h val="0.7276880851622546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Лист1!$C$3</c:f>
              <c:strCache>
                <c:ptCount val="1"/>
                <c:pt idx="0">
                  <c:v>Объем доходов местного бюджета в расчете на 1 жителя</c:v>
                </c:pt>
              </c:strCache>
            </c:strRef>
          </c:tx>
          <c:spPr>
            <a:ln w="34925">
              <a:solidFill>
                <a:srgbClr val="33CC33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diamond"/>
            <c:size val="5"/>
            <c:spPr>
              <a:solidFill>
                <a:srgbClr val="33CC33"/>
              </a:solidFill>
              <a:ln w="34925">
                <a:solidFill>
                  <a:srgbClr val="33CC33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1.944444444444442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111111111111109E-2"/>
                  <c:y val="-8.3333333333333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Лист1!$D$2:$F$2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Лист1!$D$3:$F$3</c:f>
              <c:numCache>
                <c:formatCode>General</c:formatCode>
                <c:ptCount val="3"/>
                <c:pt idx="0">
                  <c:v>42.3</c:v>
                </c:pt>
                <c:pt idx="1">
                  <c:v>41.6</c:v>
                </c:pt>
                <c:pt idx="2">
                  <c:v>45.6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Лист1!$C$4</c:f>
              <c:strCache>
                <c:ptCount val="1"/>
                <c:pt idx="0">
                  <c:v>Объем расходов местного бюджета в расчете на 1 жителя</c:v>
                </c:pt>
              </c:strCache>
            </c:strRef>
          </c:tx>
          <c:spPr>
            <a:ln w="34925">
              <a:solidFill>
                <a:srgbClr val="FF0000"/>
              </a:solidFill>
            </a:ln>
            <a:effectLst>
              <a:outerShdw blurRad="50800" dist="50800" dir="5400000" algn="ctr" rotWithShape="0">
                <a:schemeClr val="tx1"/>
              </a:outerShdw>
            </a:effectLst>
          </c:spPr>
          <c:marker>
            <c:symbol val="square"/>
            <c:size val="5"/>
            <c:spPr>
              <a:solidFill>
                <a:srgbClr val="FF0000"/>
              </a:solidFill>
              <a:ln w="34925"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chemeClr val="tx1"/>
                </a:outerShdw>
              </a:effectLst>
            </c:spPr>
          </c:marker>
          <c:dLbls>
            <c:dLbl>
              <c:idx val="0"/>
              <c:layout>
                <c:manualLayout>
                  <c:x val="-3.055555555555553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3333333333332E-3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Лист1!$D$2:$F$2</c:f>
              <c:strCache>
                <c:ptCount val="3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</c:strCache>
            </c:strRef>
          </c:cat>
          <c:val>
            <c:numRef>
              <c:f>Лист1!$D$4:$F$4</c:f>
              <c:numCache>
                <c:formatCode>0.0</c:formatCode>
                <c:ptCount val="3"/>
                <c:pt idx="0">
                  <c:v>41.5</c:v>
                </c:pt>
                <c:pt idx="1">
                  <c:v>40.4</c:v>
                </c:pt>
                <c:pt idx="2">
                  <c:v>48.1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475840"/>
        <c:axId val="170299776"/>
      </c:lineChart>
      <c:catAx>
        <c:axId val="16747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70299776"/>
        <c:crosses val="autoZero"/>
        <c:auto val="1"/>
        <c:lblAlgn val="ctr"/>
        <c:lblOffset val="100"/>
        <c:noMultiLvlLbl val="0"/>
      </c:catAx>
      <c:valAx>
        <c:axId val="170299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475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5936263492090624E-2"/>
          <c:y val="0.86031350052014433"/>
          <c:w val="0.95797903044004618"/>
          <c:h val="0.1271032430446563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0.05668</cdr:x>
      <cdr:y>0.09781</cdr:y>
    </cdr:from>
    <cdr:to>
      <cdr:x>0.41602</cdr:x>
      <cdr:y>0.21691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4056" y="764704"/>
          <a:ext cx="3195423" cy="9311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0.05043</cdr:x>
      <cdr:y>0.09745</cdr:y>
    </cdr:from>
    <cdr:to>
      <cdr:x>0.48542</cdr:x>
      <cdr:y>0.20882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3314" y="593889"/>
          <a:ext cx="5203596" cy="678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0.06462</cdr:x>
      <cdr:y>0.24749</cdr:y>
    </cdr:from>
    <cdr:to>
      <cdr:x>0.48148</cdr:x>
      <cdr:y>0.34803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72996" y="1508288"/>
          <a:ext cx="4986779" cy="61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0.18992</cdr:y>
    </cdr:from>
    <cdr:to>
      <cdr:x>0.49396</cdr:x>
      <cdr:y>0.66294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-107504" y="1484784"/>
          <a:ext cx="4392488" cy="36980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solidFill>
                <a:srgbClr val="00B050"/>
              </a:solidFill>
            </a:rPr>
            <a:t>Содержание </a:t>
          </a:r>
          <a:r>
            <a:rPr lang="ru-RU" sz="1200" dirty="0" smtClean="0">
              <a:solidFill>
                <a:srgbClr val="00B050"/>
              </a:solidFill>
            </a:rPr>
            <a:t>и ремонт  улично-дорожной сети, снабжение электрической энергией и техническое обслуживание наружного освещения города Кировска на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E97117"/>
              </a:solidFill>
            </a:rPr>
            <a:t>Содержание объектов внешнего благоустройства города Кировска на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chemeClr val="accent4">
                  <a:lumMod val="75000"/>
                </a:schemeClr>
              </a:solidFill>
            </a:rPr>
            <a:t>Содержание и ремонт мест захоронения на территории города Кировска на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Формирование среды безопасного проживания и жизнедеятельности населения города Кировска на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chemeClr val="tx1"/>
              </a:solidFill>
            </a:rPr>
            <a:t>Ремонт автомобильных дорог общего пользования местного значения, ремонт дворовых территорий МКД, проездов к дворовым территориям МКД на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00B050"/>
              </a:solidFill>
            </a:rPr>
            <a:t>Организация эксплуатации и ремонта муниципального жилищного фонда на </a:t>
          </a:r>
          <a:r>
            <a:rPr lang="ru-RU" sz="1200" dirty="0" smtClean="0">
              <a:solidFill>
                <a:srgbClr val="00B050"/>
              </a:solidFill>
            </a:rPr>
            <a:t>2013-2015</a:t>
          </a:r>
          <a:endParaRPr lang="ru-RU" sz="1200" dirty="0" smtClean="0">
            <a:solidFill>
              <a:srgbClr val="E97117"/>
            </a:solidFill>
          </a:endParaRPr>
        </a:p>
        <a:p xmlns:a="http://schemas.openxmlformats.org/drawingml/2006/main">
          <a:pPr algn="ctr"/>
          <a:r>
            <a:rPr lang="ru-RU" sz="1200" dirty="0" smtClean="0">
              <a:solidFill>
                <a:srgbClr val="F258BB"/>
              </a:solidFill>
            </a:rPr>
            <a:t>Подготовка объектов города Кировска к проведению праздничных мероприятий в 2013-2015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E97117"/>
              </a:solidFill>
            </a:rPr>
            <a:t>Транспортное обслуживание населения города Кировска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E97117"/>
              </a:solidFill>
            </a:rPr>
            <a:t> на 2013-2015</a:t>
          </a:r>
        </a:p>
        <a:p xmlns:a="http://schemas.openxmlformats.org/drawingml/2006/main">
          <a:endParaRPr lang="ru-RU" sz="1600" dirty="0">
            <a:solidFill>
              <a:srgbClr val="E97117"/>
            </a:solidFill>
          </a:endParaRPr>
        </a:p>
        <a:p xmlns:a="http://schemas.openxmlformats.org/drawingml/2006/main">
          <a:endParaRPr lang="ru-RU" sz="1600" dirty="0"/>
        </a:p>
        <a:p xmlns:a="http://schemas.openxmlformats.org/drawingml/2006/main">
          <a:endParaRPr lang="ru-RU" sz="1600" dirty="0"/>
        </a:p>
        <a:p xmlns:a="http://schemas.openxmlformats.org/drawingml/2006/main">
          <a:endParaRPr lang="ru-RU" sz="1600" dirty="0"/>
        </a:p>
        <a:p xmlns:a="http://schemas.openxmlformats.org/drawingml/2006/main">
          <a:endParaRPr lang="ru-RU" sz="1600" dirty="0"/>
        </a:p>
        <a:p xmlns:a="http://schemas.openxmlformats.org/drawingml/2006/main">
          <a:endParaRPr lang="ru-R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0.05989</cdr:x>
      <cdr:y>0.09745</cdr:y>
    </cdr:from>
    <cdr:to>
      <cdr:x>0.41923</cdr:x>
      <cdr:y>0.21655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6437" y="593889"/>
          <a:ext cx="4298622" cy="725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0.05043</cdr:x>
      <cdr:y>0.09745</cdr:y>
    </cdr:from>
    <cdr:to>
      <cdr:x>0.48542</cdr:x>
      <cdr:y>0.20882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3314" y="593889"/>
          <a:ext cx="5203596" cy="678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0.06462</cdr:x>
      <cdr:y>0.24749</cdr:y>
    </cdr:from>
    <cdr:to>
      <cdr:x>0.48148</cdr:x>
      <cdr:y>0.34803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72996" y="1508288"/>
          <a:ext cx="4986779" cy="612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0.03544</cdr:x>
      <cdr:y>0.22756</cdr:y>
    </cdr:from>
    <cdr:to>
      <cdr:x>0.42524</cdr:x>
      <cdr:y>0.73155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2048" y="1560606"/>
          <a:ext cx="4752528" cy="34563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dirty="0" smtClean="0">
              <a:solidFill>
                <a:srgbClr val="00B050"/>
              </a:solidFill>
            </a:rPr>
            <a:t> </a:t>
          </a:r>
          <a:r>
            <a:rPr lang="ru-RU" sz="1400" dirty="0" smtClean="0">
              <a:solidFill>
                <a:srgbClr val="00B050"/>
              </a:solidFill>
            </a:rPr>
            <a:t>Благоустройство территории муниципального образования город Кировск с подведомственной территорией </a:t>
          </a:r>
          <a:r>
            <a:rPr lang="ru-RU" sz="1400" dirty="0" smtClean="0">
              <a:solidFill>
                <a:srgbClr val="00B050"/>
              </a:solidFill>
            </a:rPr>
            <a:t>на </a:t>
          </a:r>
          <a:r>
            <a:rPr lang="ru-RU" sz="1400" dirty="0" smtClean="0">
              <a:solidFill>
                <a:srgbClr val="00B050"/>
              </a:solidFill>
            </a:rPr>
            <a:t>2013-2015   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E97117"/>
              </a:solidFill>
            </a:rPr>
            <a:t>Дополнительная </a:t>
          </a:r>
          <a:r>
            <a:rPr lang="ru-RU" sz="1400" dirty="0" smtClean="0">
              <a:solidFill>
                <a:srgbClr val="E97117"/>
              </a:solidFill>
            </a:rPr>
            <a:t>социальная поддержка населения города Кировска на 2012-2014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0070C0"/>
              </a:solidFill>
            </a:rPr>
            <a:t>Подготовка </a:t>
          </a:r>
          <a:r>
            <a:rPr lang="ru-RU" sz="1400" dirty="0" smtClean="0">
              <a:solidFill>
                <a:srgbClr val="0070C0"/>
              </a:solidFill>
            </a:rPr>
            <a:t>объектов </a:t>
          </a:r>
          <a:r>
            <a:rPr lang="ru-RU" sz="1400" dirty="0" err="1" smtClean="0">
              <a:solidFill>
                <a:srgbClr val="0070C0"/>
              </a:solidFill>
            </a:rPr>
            <a:t>жкх</a:t>
          </a:r>
          <a:r>
            <a:rPr lang="ru-RU" sz="1400" dirty="0" smtClean="0">
              <a:solidFill>
                <a:srgbClr val="0070C0"/>
              </a:solidFill>
            </a:rPr>
            <a:t>  города Кировска к работе в осенне-зимний период на 2013-2015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F30D90"/>
              </a:solidFill>
            </a:rPr>
            <a:t>Обеспечение </a:t>
          </a:r>
          <a:r>
            <a:rPr lang="ru-RU" sz="1400" dirty="0" smtClean="0">
              <a:solidFill>
                <a:srgbClr val="F30D90"/>
              </a:solidFill>
            </a:rPr>
            <a:t>безопасности дорожного движения на территории города Кировска на 2013-2015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3208A8"/>
              </a:solidFill>
            </a:rPr>
            <a:t>Охрана </a:t>
          </a:r>
          <a:r>
            <a:rPr lang="ru-RU" sz="1400" dirty="0" smtClean="0">
              <a:solidFill>
                <a:srgbClr val="3208A8"/>
              </a:solidFill>
            </a:rPr>
            <a:t>окружающей среды территории города Кировска на 2013-2015</a:t>
          </a:r>
        </a:p>
        <a:p xmlns:a="http://schemas.openxmlformats.org/drawingml/2006/main">
          <a:pPr algn="ctr"/>
          <a:r>
            <a:rPr lang="ru-RU" sz="1400" dirty="0" smtClean="0">
              <a:solidFill>
                <a:srgbClr val="CC0000"/>
              </a:solidFill>
            </a:rPr>
            <a:t>Энергосбережение </a:t>
          </a:r>
          <a:r>
            <a:rPr lang="ru-RU" sz="1400" dirty="0" smtClean="0">
              <a:solidFill>
                <a:srgbClr val="CC0000"/>
              </a:solidFill>
            </a:rPr>
            <a:t>и повышение энергоэффективности в городе Кировске на </a:t>
          </a:r>
          <a:r>
            <a:rPr lang="ru-RU" sz="1400" dirty="0" smtClean="0">
              <a:solidFill>
                <a:srgbClr val="CC0000"/>
              </a:solidFill>
            </a:rPr>
            <a:t>2013-2015</a:t>
          </a:r>
          <a:endParaRPr lang="ru-RU" sz="1400" dirty="0">
            <a:solidFill>
              <a:srgbClr val="CC0000"/>
            </a:solidFill>
          </a:endParaRPr>
        </a:p>
      </cdr:txBody>
    </cdr:sp>
  </cdr:relSizeAnchor>
  <cdr:relSizeAnchor xmlns:cdr="http://schemas.openxmlformats.org/drawingml/2006/chartDrawing">
    <cdr:from>
      <cdr:x>0.02341</cdr:x>
      <cdr:y>0.73155</cdr:y>
    </cdr:from>
    <cdr:to>
      <cdr:x>0.74987</cdr:x>
      <cdr:y>0.979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85422" y="5016990"/>
          <a:ext cx="8856984" cy="1696994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0.64608</cdr:x>
      <cdr:y>0.01806</cdr:y>
    </cdr:from>
    <cdr:to>
      <cdr:x>0.76455</cdr:x>
      <cdr:y>0.14203</cdr:y>
    </cdr:to>
    <cdr:pic>
      <cdr:nvPicPr>
        <cdr:cNvPr id="2" name="Рисунок 1" descr="C:\Users\dyadik.KIROVSK\AppData\Local\Microsoft\Windows\Temporary Internet Files\Content.IE5\B3PCGEPW\MC900446544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85937"/>
          <a:ext cx="1029900" cy="589993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0.66265</cdr:x>
      <cdr:y>0.16936</cdr:y>
    </cdr:from>
    <cdr:to>
      <cdr:x>0.73065</cdr:x>
      <cdr:y>0.38119</cdr:y>
    </cdr:to>
    <cdr:pic>
      <cdr:nvPicPr>
        <cdr:cNvPr id="3" name="Рисунок 2" descr="C:\Users\dyadik.KIROVSK\AppData\Local\Microsoft\Windows\Temporary Internet Files\Content.IE5\VJIFS752\MC900297509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760640" y="806017"/>
          <a:ext cx="591144" cy="1008112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0.67093</cdr:x>
      <cdr:y>0.41145</cdr:y>
    </cdr:from>
    <cdr:to>
      <cdr:x>0.72121</cdr:x>
      <cdr:y>0.56625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5832648" y="1958145"/>
          <a:ext cx="437110" cy="73670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0.64608</cdr:x>
      <cdr:y>0.57789</cdr:y>
    </cdr:from>
    <cdr:to>
      <cdr:x>0.75376</cdr:x>
      <cdr:y>0.77665</cdr:y>
    </cdr:to>
    <cdr:pic>
      <cdr:nvPicPr>
        <cdr:cNvPr id="5" name="Рисунок 4" descr="C:\Users\dyadik.KIROVSK\AppData\Local\Microsoft\Windows\Temporary Internet Files\Content.IE5\VJIFS752\MC900240687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4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16624" y="2750233"/>
          <a:ext cx="936104" cy="945958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  <cdr:relSizeAnchor xmlns:cdr="http://schemas.openxmlformats.org/drawingml/2006/chartDrawing">
    <cdr:from>
      <cdr:x>0.65437</cdr:x>
      <cdr:y>0.80484</cdr:y>
    </cdr:from>
    <cdr:to>
      <cdr:x>0.7562</cdr:x>
      <cdr:y>0.99181</cdr:y>
    </cdr:to>
    <cdr:pic>
      <cdr:nvPicPr>
        <cdr:cNvPr id="6" name="Рисунок 5" descr="C:\Users\dyadik.KIROVSK\AppData\Local\Microsoft\Windows\Temporary Internet Files\Content.IE5\B3PCGEPW\MC900290701[1].wmf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5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5688632" y="3830353"/>
          <a:ext cx="885304" cy="889798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3E5A3-0D85-44DE-9916-F7B11BCA068E}" type="datetimeFigureOut">
              <a:rPr lang="ru-RU" smtClean="0"/>
              <a:t>15.05.2014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53966-D1FB-4D10-9D45-5755779E3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8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F0CE04-0B7B-4429-B0B9-7D48F0B0C2C2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48680"/>
            <a:ext cx="5361856" cy="9144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Администрация города Кировска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242088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ОТЧЁТ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ОБ ИСПОЛНЕНИИ БЮДЖЕТА ГОРОДА КИРОВСКА ЗА 2013 ГОД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908720"/>
            <a:ext cx="8053388" cy="71596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Выполнение мероприятий в рамках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ведомственных целевых программам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, реализованных  </a:t>
            </a:r>
            <a:b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</a:b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МКУ «Управление Кировского городского хозяйства» в 2013 году (1)</a:t>
            </a:r>
          </a:p>
        </p:txBody>
      </p:sp>
      <p:graphicFrame>
        <p:nvGraphicFramePr>
          <p:cNvPr id="5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933787"/>
              </p:ext>
            </p:extLst>
          </p:nvPr>
        </p:nvGraphicFramePr>
        <p:xfrm>
          <a:off x="107504" y="0"/>
          <a:ext cx="8892480" cy="781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113745"/>
              </p:ext>
            </p:extLst>
          </p:nvPr>
        </p:nvGraphicFramePr>
        <p:xfrm>
          <a:off x="138527" y="4913113"/>
          <a:ext cx="8989346" cy="193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816"/>
                <a:gridCol w="998816"/>
                <a:gridCol w="832676"/>
                <a:gridCol w="921186"/>
                <a:gridCol w="1154819"/>
                <a:gridCol w="1214898"/>
                <a:gridCol w="870503"/>
                <a:gridCol w="998816"/>
                <a:gridCol w="998816"/>
              </a:tblGrid>
              <a:tr h="117620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latin typeface="Trebuchet MS"/>
                        </a:rPr>
                        <a:t> 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Содержание, техническое обслуживание и ремонт  улично-дорожной сети и наружного освещения города Кировска</a:t>
                      </a:r>
                    </a:p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 на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Содержание объектов внешнего благоустройства города Кировска на2013-2015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Содержание и ремонт мест захоронения на территории города Кировска на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Формирование среды безопасного проживания и жизнедеятельности населения города Кировска на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Ремонт автомобильных дорог общего пользования местного значения, ремонт дворовых территорий МКД, проездов к дворовым территориям МКД на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Организация эксплуатации и ремонта муниципального жилищного фонда на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Подготовка объектов города Кировска к проведению праздничных мероприятий в 2013-2015</a:t>
                      </a: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Транспортное обслуживание населения города Кировска</a:t>
                      </a:r>
                    </a:p>
                    <a:p>
                      <a:pPr algn="ctr" rtl="0" fontAlgn="t"/>
                      <a:r>
                        <a:rPr lang="ru-RU" sz="900" b="1" i="0" u="none" strike="noStrike" dirty="0" smtClean="0">
                          <a:solidFill>
                            <a:srgbClr val="FFFFFF"/>
                          </a:solidFill>
                          <a:latin typeface="+mn-lt"/>
                        </a:rPr>
                        <a:t> на 2013-2015</a:t>
                      </a:r>
                    </a:p>
                  </a:txBody>
                  <a:tcPr marL="7144" marR="7144" marT="9525" marB="0"/>
                </a:tc>
              </a:tr>
              <a:tr h="32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Местный бюджет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69505,30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24746,30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2061,70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1962,40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37923,20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10006,60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3628,20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7243,70</a:t>
                      </a:r>
                    </a:p>
                  </a:txBody>
                  <a:tcPr marL="7144" marR="7144" marT="9525" marB="0" anchor="ctr"/>
                </a:tc>
              </a:tr>
              <a:tr h="32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Областной бюджет</a:t>
                      </a: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7144" marR="7144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4484,00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 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rebuchet MS"/>
                        </a:rPr>
                        <a:t>1265,50</a:t>
                      </a:r>
                    </a:p>
                  </a:txBody>
                  <a:tcPr marL="7144" marR="7144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87624" y="154779"/>
            <a:ext cx="77768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ИСПОЛНЕНИЕ </a:t>
            </a:r>
            <a:r>
              <a:rPr lang="ru-RU" sz="2600" cap="all" dirty="0" err="1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БюджетА</a:t>
            </a:r>
            <a:r>
              <a:rPr lang="ru-RU" sz="2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  города Кировска за 2013 год</a:t>
            </a:r>
          </a:p>
        </p:txBody>
      </p:sp>
      <p:pic>
        <p:nvPicPr>
          <p:cNvPr id="8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8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168" y="1014906"/>
            <a:ext cx="8686800" cy="577230"/>
          </a:xfrm>
        </p:spPr>
        <p:txBody>
          <a:bodyPr vert="horz" anchor="ctr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Выполнение мероприятий в рамках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долгосрочных целевых программам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, реализованных 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/>
            </a:r>
            <a:b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</a:b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МКУ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«Управление Кировского городского хозяйства» в 2013 году (1)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5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graphicFrame>
        <p:nvGraphicFramePr>
          <p:cNvPr id="11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59812"/>
              </p:ext>
            </p:extLst>
          </p:nvPr>
        </p:nvGraphicFramePr>
        <p:xfrm>
          <a:off x="-180528" y="-3814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876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7423" y="1160917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(«Бюджет для граждан»)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 (1)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pic>
        <p:nvPicPr>
          <p:cNvPr id="8" name="Рисунок 7" descr="C:\Users\dyadik.KIROVSK\AppData\Local\Microsoft\Windows\Temporary Internet Files\Content.IE5\B3PCGEPW\MC9003703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988840"/>
            <a:ext cx="3545211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365308"/>
              </p:ext>
            </p:extLst>
          </p:nvPr>
        </p:nvGraphicFramePr>
        <p:xfrm>
          <a:off x="125894" y="1700808"/>
          <a:ext cx="5310201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7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7423" y="1160917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 (2)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5083926"/>
              </p:ext>
            </p:extLst>
          </p:nvPr>
        </p:nvGraphicFramePr>
        <p:xfrm>
          <a:off x="323528" y="1988840"/>
          <a:ext cx="8693359" cy="475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214536" y="1664973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в расчете на одного жителя по направлениям: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4194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7423" y="1160917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 (3)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15009" y="1522073"/>
            <a:ext cx="8929464" cy="2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Расходы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14" y="2255905"/>
            <a:ext cx="2076530" cy="1960207"/>
          </a:xfrm>
          <a:prstGeom prst="rect">
            <a:avLst/>
          </a:prstGeom>
        </p:spPr>
      </p:pic>
      <p:pic>
        <p:nvPicPr>
          <p:cNvPr id="8" name="Рисунок 7" descr="C:\Users\dyadik.KIROVSK\AppData\Local\Microsoft\Windows\Temporary Internet Files\Content.IE5\VJIFS752\MC9003434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758" y="3366699"/>
            <a:ext cx="831815" cy="83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258" y="2276400"/>
            <a:ext cx="2187273" cy="1942609"/>
          </a:xfrm>
          <a:prstGeom prst="rect">
            <a:avLst/>
          </a:prstGeom>
        </p:spPr>
      </p:pic>
      <p:pic>
        <p:nvPicPr>
          <p:cNvPr id="9" name="Рисунок 8" descr="C:\Users\dyadik.KIROVSK\AppData\Local\Microsoft\Windows\Temporary Internet Files\Content.IE5\DLOBLIZB\MC9001861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894" y="3247705"/>
            <a:ext cx="599732" cy="94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816465"/>
            <a:ext cx="3544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Администрация города Кировска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75422" y="181646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Совет депутатов города Кировска</a:t>
            </a:r>
            <a:endParaRPr lang="ru-RU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115346"/>
              </p:ext>
            </p:extLst>
          </p:nvPr>
        </p:nvGraphicFramePr>
        <p:xfrm>
          <a:off x="2325755" y="2118160"/>
          <a:ext cx="2226400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333293"/>
              </p:ext>
            </p:extLst>
          </p:nvPr>
        </p:nvGraphicFramePr>
        <p:xfrm>
          <a:off x="6811626" y="2195846"/>
          <a:ext cx="2232848" cy="2169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744823"/>
              </p:ext>
            </p:extLst>
          </p:nvPr>
        </p:nvGraphicFramePr>
        <p:xfrm>
          <a:off x="191214" y="4890255"/>
          <a:ext cx="8825672" cy="163508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137610"/>
                <a:gridCol w="1102434"/>
                <a:gridCol w="1310525"/>
                <a:gridCol w="1275103"/>
              </a:tblGrid>
              <a:tr h="2335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2011 год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2012 год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2013 год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00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</a:rPr>
                        <a:t>Объем расходов местного бюджета на содержание органов местного самоуправления в расчете на 1 единицу штатной </a:t>
                      </a:r>
                      <a:r>
                        <a:rPr lang="ru-RU" sz="1200" u="none" strike="noStrike" dirty="0" smtClean="0">
                          <a:effectLst/>
                        </a:rPr>
                        <a:t>численности, тыс. рублей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1 011,80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1 022,80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1 110,90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7007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 dirty="0">
                          <a:effectLst/>
                        </a:rPr>
                        <a:t>Объем расходов местного бюджета на содержание работников органов местного самоуправления в расчете на 1 </a:t>
                      </a:r>
                      <a:r>
                        <a:rPr lang="ru-RU" sz="1200" u="none" strike="noStrike" dirty="0" smtClean="0">
                          <a:effectLst/>
                        </a:rPr>
                        <a:t>жителя, тыс. рублей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</a:rPr>
                        <a:t>1,9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6" name="Заголовок 1"/>
          <p:cNvSpPr txBox="1">
            <a:spLocks/>
          </p:cNvSpPr>
          <p:nvPr/>
        </p:nvSpPr>
        <p:spPr>
          <a:xfrm>
            <a:off x="191214" y="4581128"/>
            <a:ext cx="8929464" cy="2858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Удельные показатели расходов бюджета города Кировска на содержание органов местного самоуправления:</a:t>
            </a: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6743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032" y="1124744"/>
            <a:ext cx="8929464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Динамика отдельных показателей исполнения бюджета города Кировска, предусмотренных к раскрытию  в </a:t>
            </a:r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целях реализации принципа прозрачности (открытости) </a:t>
            </a:r>
            <a:r>
              <a:rPr lang="ru-RU" sz="1400" b="1" cap="none" dirty="0" smtClean="0">
                <a:solidFill>
                  <a:prstClr val="black"/>
                </a:solidFill>
                <a:effectLst/>
                <a:latin typeface="Franklin Gothic Book"/>
              </a:rPr>
              <a:t>бюджета («Бюджет для граждан») (4)</a:t>
            </a:r>
            <a:endParaRPr lang="ru-RU" sz="1400" b="1" cap="none" dirty="0">
              <a:solidFill>
                <a:prstClr val="black"/>
              </a:solidFill>
              <a:effectLst/>
              <a:latin typeface="Franklin Gothic Book"/>
            </a:endParaRPr>
          </a:p>
          <a:p>
            <a:pPr algn="ctr">
              <a:spcBef>
                <a:spcPts val="0"/>
              </a:spcBef>
            </a:pPr>
            <a:endParaRPr lang="ru-RU" sz="1600" b="1" cap="none" dirty="0">
              <a:solidFill>
                <a:prstClr val="black"/>
              </a:solidFill>
              <a:effectLst/>
              <a:latin typeface="Franklin Gothic Book"/>
            </a:endParaRPr>
          </a:p>
        </p:txBody>
      </p:sp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322920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94655" y="1635629"/>
            <a:ext cx="71287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Franklin Gothic Book"/>
                <a:ea typeface="+mj-ea"/>
                <a:cs typeface="+mj-cs"/>
              </a:rPr>
              <a:t>Показатели среднемесячной номинальной начисленной заработной платы работников социальной сферы города Кировска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078479"/>
              </p:ext>
            </p:extLst>
          </p:nvPr>
        </p:nvGraphicFramePr>
        <p:xfrm>
          <a:off x="820166" y="2348882"/>
          <a:ext cx="7208218" cy="34590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412716"/>
                <a:gridCol w="971352"/>
                <a:gridCol w="915847"/>
                <a:gridCol w="908303"/>
              </a:tblGrid>
              <a:tr h="3899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2011 год</a:t>
                      </a:r>
                      <a:endParaRPr lang="ru-RU" sz="1600" b="1" i="0" u="none" strike="noStrike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2012 год</a:t>
                      </a:r>
                      <a:endParaRPr lang="ru-RU" sz="1600" b="1" i="0" u="none" strike="noStrike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2013 год</a:t>
                      </a:r>
                      <a:endParaRPr lang="ru-RU" sz="1600" b="1" i="0" u="none" strike="noStrike">
                        <a:solidFill>
                          <a:srgbClr val="FFFFFF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799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</a:rPr>
                        <a:t>работников муниципальных дошкольных образовательных учреждений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14 310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17 337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25 228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smtClean="0">
                          <a:effectLst/>
                        </a:rPr>
                        <a:t>работников </a:t>
                      </a:r>
                      <a:r>
                        <a:rPr lang="ru-RU" sz="1600" u="none" strike="noStrike" dirty="0">
                          <a:effectLst/>
                        </a:rPr>
                        <a:t>муниципальных общеобразовательных учреждений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23 571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30 193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35 940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>
                          <a:effectLst/>
                        </a:rPr>
                        <a:t>работников муниципальных учреждений культуры и искусства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16 848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18 570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23 374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  <a:tr h="76302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</a:rPr>
                        <a:t>работников муниципальных учреждений физической культуры и спорта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16 219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>
                          <a:effectLst/>
                        </a:rPr>
                        <a:t>18 457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</a:rPr>
                        <a:t>24 504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Book"/>
                      </a:endParaRPr>
                    </a:p>
                  </a:txBody>
                  <a:tcPr marL="9525" marR="9525" marT="9525" marB="0" anchor="ctr">
                    <a:solidFill>
                      <a:srgbClr val="7030A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4" name="Стрелка вниз 23"/>
          <p:cNvSpPr/>
          <p:nvPr/>
        </p:nvSpPr>
        <p:spPr>
          <a:xfrm rot="14797001">
            <a:off x="3552738" y="140272"/>
            <a:ext cx="1861829" cy="7530779"/>
          </a:xfrm>
          <a:prstGeom prst="downArrow">
            <a:avLst>
              <a:gd name="adj1" fmla="val 50000"/>
              <a:gd name="adj2" fmla="val 168285"/>
            </a:avLst>
          </a:prstGeom>
          <a:solidFill>
            <a:srgbClr val="00B050">
              <a:alpha val="10000"/>
            </a:srgbClr>
          </a:solidFill>
          <a:ln>
            <a:solidFill>
              <a:srgbClr val="00B050"/>
            </a:solidFill>
          </a:ln>
          <a:effectLst>
            <a:glow rad="292100">
              <a:schemeClr val="accent1">
                <a:alpha val="15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08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47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43608" y="2695763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Спасибо за внимание!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11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9580"/>
            <a:ext cx="6867872" cy="83820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Доходы бюджета г. Кировска - 1 371 108,7 тыс. рублей </a:t>
            </a: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(99,3%)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Расходы бюджета г. Кировска – 1 446 370,5 тыс. рублей (96,6%)</a:t>
            </a:r>
          </a:p>
          <a:p>
            <a:pPr algn="ctr"/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Дефицит бюджета г. Кировска –  75 261,8 тыс. рублей </a:t>
            </a:r>
          </a:p>
          <a:p>
            <a:endParaRPr lang="ru-RU" sz="2400" b="1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endParaRPr lang="ru-RU" sz="24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1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810795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731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Доходы бюджета города Кировска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</a:rPr>
              <a:t>(тыс. рублей)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414507"/>
              </p:ext>
            </p:extLst>
          </p:nvPr>
        </p:nvGraphicFramePr>
        <p:xfrm>
          <a:off x="323528" y="2492896"/>
          <a:ext cx="8686800" cy="40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735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9939" y="1522140"/>
            <a:ext cx="7884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Поступление налоговых и неналоговых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и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4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6271" y="1168120"/>
            <a:ext cx="67761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и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429131"/>
              </p:ext>
            </p:extLst>
          </p:nvPr>
        </p:nvGraphicFramePr>
        <p:xfrm>
          <a:off x="251520" y="1988840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79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47664" y="1172458"/>
            <a:ext cx="77440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собственных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и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857888"/>
              </p:ext>
            </p:extLst>
          </p:nvPr>
        </p:nvGraphicFramePr>
        <p:xfrm>
          <a:off x="323528" y="1844824"/>
          <a:ext cx="8614792" cy="4669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54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268070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4661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2292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ИСПОЛНЕНИЕ  БюджетА  города Кировска за 2013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1036677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Исполнение расходной части бюджета города Кировска получателями бюджетных средств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995992"/>
              </p:ext>
            </p:extLst>
          </p:nvPr>
        </p:nvGraphicFramePr>
        <p:xfrm>
          <a:off x="0" y="1916832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29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7504" y="1036677"/>
            <a:ext cx="8686800" cy="235496"/>
          </a:xfrm>
        </p:spPr>
        <p:txBody>
          <a:bodyPr>
            <a:noAutofit/>
          </a:bodyPr>
          <a:lstStyle/>
          <a:p>
            <a:pPr algn="ctr"/>
            <a:r>
              <a:rPr lang="ru-RU" sz="1400" b="1" cap="none" dirty="0">
                <a:solidFill>
                  <a:prstClr val="black"/>
                </a:solidFill>
                <a:effectLst/>
                <a:latin typeface="Franklin Gothic Book"/>
              </a:rPr>
              <a:t>Результаты работы муниципальных учреждений отраслей социальной сферы за 2013 год</a:t>
            </a:r>
            <a:endParaRPr lang="ru-RU" sz="1800" dirty="0"/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7562309"/>
              </p:ext>
            </p:extLst>
          </p:nvPr>
        </p:nvGraphicFramePr>
        <p:xfrm>
          <a:off x="107504" y="1340768"/>
          <a:ext cx="8856984" cy="5322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4680520"/>
                <a:gridCol w="1296144"/>
                <a:gridCol w="1224136"/>
                <a:gridCol w="1224136"/>
              </a:tblGrid>
              <a:tr h="798173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№ п/п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Значение показателя объема муниципальной услуги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учреждений, предоставляющих муниципальную услугу</a:t>
                      </a:r>
                      <a:endParaRPr kumimoji="0" lang="ru-RU" sz="900" kern="1200" baseline="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штатных единиц, предоставляющих муниципальную услугу</a:t>
                      </a:r>
                    </a:p>
                  </a:txBody>
                  <a:tcPr/>
                </a:tc>
              </a:tr>
              <a:tr h="14349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образования города Кировска"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aseline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 образования и воспитания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1821 человек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 групп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683 шт.ед.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общедоступного и бесплатного начального общего, основного общего, среднего (полного) общего образования по основным общеобразовательным программам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2892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02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5131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дошкольного, начального общего, основного общего, среднего (полного) общего образования детям-инвалидам (на дому) и в дошкольных учреждениях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человек - МБДОУ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- МБОУ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учреждений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58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и воспитание детей и подростков с ограниченными возможностями здоровья в специальных (коррекционных) образовательных учреждениях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 человек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классов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kumimoji="0" lang="ru-RU" sz="9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1331 человек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кружков (секций)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 </a:t>
                      </a:r>
                      <a:r>
                        <a:rPr kumimoji="0" lang="ru-RU" sz="9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228049"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физической культуры, спорта и туризма города Кировска"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806 человек           </a:t>
                      </a:r>
                      <a:endParaRPr kumimoji="0" lang="ru-RU" sz="9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72,41 шт.ед.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в пользование населению спортивных сооружений, спортивного инвентаря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5733</a:t>
                      </a:r>
                      <a:r>
                        <a:rPr kumimoji="0" lang="ru-RU" sz="9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часа</a:t>
                      </a:r>
                      <a:endParaRPr kumimoji="0" lang="ru-RU" sz="9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38,5 </a:t>
                      </a:r>
                      <a:r>
                        <a:rPr kumimoji="0" lang="ru-RU" sz="9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7581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МКУ "Управление культуры города Кировска"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дополнительного образования в сфере культуры и искусства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651 человек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 </a:t>
                      </a:r>
                      <a:r>
                        <a:rPr kumimoji="0" lang="ru-RU" sz="9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библиотечного, библиографического и информационного обслуживания пользователей библиотеки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536765 выданных документов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 с 5 филиалами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63 шт.ед.</a:t>
                      </a:r>
                    </a:p>
                  </a:txBody>
                  <a:tcPr marL="9525" marR="9525" marT="9525" marB="0" anchor="ctr"/>
                </a:tc>
              </a:tr>
              <a:tr h="436501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 публикации музейных предметов, музейных коллекций путем публичного показа, воспроизведения в печатных изданиях, на электронных и других видах носителей, в том числе в виртуальном режиме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 </a:t>
                      </a:r>
                      <a:r>
                        <a:rPr lang="ru-RU" sz="9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экспазиций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и выставок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учреждение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ru-RU" sz="9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  <a:tr h="293970">
                <a:tc>
                  <a:txBody>
                    <a:bodyPr/>
                    <a:lstStyle/>
                    <a:p>
                      <a:pPr algn="ctr"/>
                      <a:r>
                        <a:rPr kumimoji="0" lang="ru-RU" sz="9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kumimoji="0" lang="ru-RU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деятельности клубных формирований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91 клубное формирование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учреждения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 </a:t>
                      </a:r>
                      <a:r>
                        <a:rPr kumimoji="0" lang="ru-RU" sz="90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шт.ед</a:t>
                      </a:r>
                      <a:r>
                        <a:rPr kumimoji="0" lang="ru-RU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95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259632" y="241176"/>
            <a:ext cx="6867872" cy="45152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ИСПОЛНЕНИЕ БюджетА  города Кировска за 2013 год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06234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4076</TotalTime>
  <Words>1291</Words>
  <Application>Microsoft Office PowerPoint</Application>
  <PresentationFormat>Экран (4:3)</PresentationFormat>
  <Paragraphs>271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Презентация PowerPoint</vt:lpstr>
      <vt:lpstr>ИСПОЛНЕНИЕ  БюджетА  города Кировска за 2013 год</vt:lpstr>
      <vt:lpstr>ИСПОЛНЕНИЕ  БюджетА  города Кировска за 2013 год</vt:lpstr>
      <vt:lpstr>ИСПОЛНЕНИЕ  БюджетА  города Кировска за 2013 год</vt:lpstr>
      <vt:lpstr>ИСПОЛНЕНИЕ  БюджетА  города Кировска за 2013 год</vt:lpstr>
      <vt:lpstr>ИСПОЛНЕНИЕ БюджетА  города Кировска за 2013 год</vt:lpstr>
      <vt:lpstr>ИСПОЛНЕНИЕ  БюджетА  города Кировска за 2013 год</vt:lpstr>
      <vt:lpstr>ИСПОЛНЕНИЕ  БюджетА  города Кировска за 2013 год</vt:lpstr>
      <vt:lpstr>Результаты работы муниципальных учреждений отраслей социальной сферы за 2013 год</vt:lpstr>
      <vt:lpstr>Выполнение мероприятий в рамках ведомственных целевых программам, реализованных   МКУ «Управление Кировского городского хозяйства» в 2013 году (1)</vt:lpstr>
      <vt:lpstr>Выполнение мероприятий в рамках долгосрочных целевых программам, реализованных   МКУ «Управление Кировского городского хозяйства» в 2013 году (1)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********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М.М.</dc:creator>
  <cp:lastModifiedBy>Андаева А.Л.</cp:lastModifiedBy>
  <cp:revision>380</cp:revision>
  <cp:lastPrinted>2014-05-15T05:16:08Z</cp:lastPrinted>
  <dcterms:created xsi:type="dcterms:W3CDTF">2012-05-17T11:42:56Z</dcterms:created>
  <dcterms:modified xsi:type="dcterms:W3CDTF">2014-05-15T13:49:02Z</dcterms:modified>
</cp:coreProperties>
</file>